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7" r:id="rId3"/>
    <p:sldMasterId id="2147483670" r:id="rId4"/>
    <p:sldMasterId id="2147483672" r:id="rId5"/>
    <p:sldMasterId id="2147483676" r:id="rId6"/>
  </p:sldMasterIdLst>
  <p:notesMasterIdLst>
    <p:notesMasterId r:id="rId19"/>
  </p:notesMasterIdLst>
  <p:sldIdLst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1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4C240-84CA-436C-8A89-7B58ECD9D95B}" type="datetimeFigureOut">
              <a:rPr lang="es-MX" smtClean="0"/>
              <a:t>22/07/2019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BBBF4-CE78-40C6-9F2D-A61F5E6F8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94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869864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869864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869864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869864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869864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869864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869864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6270-F68D-4F55-B037-8FDC8E13EB87}" type="datetimeFigureOut">
              <a:rPr lang="es-MX" smtClean="0"/>
              <a:t>22/07/2019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2949-859E-4477-9EFE-43C314DA27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50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E998-1A2D-DE4E-B4E3-8C38BBD0A92D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6FE5-9353-5748-A4C7-33870DB4B4AE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2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2E4-9E89-4E2F-AFFA-F87858BB3F69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22/07/2019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985D-01B9-475F-9F23-5CBA2D7B1C07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2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" y="6616443"/>
            <a:ext cx="9144000" cy="2415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1">
              <a:solidFill>
                <a:prstClr val="white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2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1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2E4-9E89-4E2F-AFFA-F87858BB3F69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22/07/2019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985D-01B9-475F-9F23-5CBA2D7B1C07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8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6270-F68D-4F55-B037-8FDC8E13EB87}" type="datetimeFigureOut">
              <a:rPr lang="es-MX" smtClean="0"/>
              <a:t>22/07/2019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2949-859E-4477-9EFE-43C314DA27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74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" y="6616443"/>
            <a:ext cx="9144000" cy="2415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1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2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6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E998-1A2D-DE4E-B4E3-8C38BBD0A92D}" type="datetimeFigureOut">
              <a:rPr lang="es-ES" smtClean="0"/>
              <a:t>22/07/2019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6FE5-9353-5748-A4C7-33870DB4B4AE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2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2E4-9E89-4E2F-AFFA-F87858BB3F69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t>22/07/2019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985D-01B9-475F-9F23-5CBA2D7B1C07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2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" y="6616445"/>
            <a:ext cx="9144000" cy="2415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1">
              <a:solidFill>
                <a:prstClr val="white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2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1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42E4-9E89-4E2F-AFFA-F87858BB3F69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22/07/2019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985D-01B9-475F-9F23-5CBA2D7B1C07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8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1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32000"/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320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32000"/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50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" y="6616441"/>
            <a:ext cx="9144000" cy="2415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1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2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6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6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6270-F68D-4F55-B037-8FDC8E13EB87}" type="datetimeFigureOut">
              <a:rPr lang="es-MX" smtClean="0"/>
              <a:t>22/07/2019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6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6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2949-859E-4477-9EFE-43C314DA27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32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7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1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8" y="274651"/>
            <a:ext cx="8229601" cy="1143001"/>
          </a:xfrm>
          <a:prstGeom prst="rect">
            <a:avLst/>
          </a:prstGeom>
        </p:spPr>
        <p:txBody>
          <a:bodyPr vert="horz" lIns="72841" tIns="36421" rIns="72841" bIns="36421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8" y="1600200"/>
            <a:ext cx="8229601" cy="4525964"/>
          </a:xfrm>
          <a:prstGeom prst="rect">
            <a:avLst/>
          </a:prstGeom>
        </p:spPr>
        <p:txBody>
          <a:bodyPr vert="horz" lIns="72841" tIns="36421" rIns="72841" bIns="36421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l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ctr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2" y="6356354"/>
            <a:ext cx="2133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r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6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1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432000" rtl="0" eaLnBrk="1" latinLnBrk="0" hangingPunct="1">
        <a:spcBef>
          <a:spcPct val="0"/>
        </a:spcBef>
        <a:buNone/>
        <a:defRPr sz="41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99" indent="-323999" algn="l" defTabSz="432000" rtl="0" eaLnBrk="1" latinLnBrk="0" hangingPunct="1">
        <a:spcBef>
          <a:spcPct val="20000"/>
        </a:spcBef>
        <a:buFont typeface="Arial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1pPr>
      <a:lvl2pPr marL="701998" indent="-269999" algn="l" defTabSz="432000" rtl="0" eaLnBrk="1" latinLnBrk="0" hangingPunct="1">
        <a:spcBef>
          <a:spcPct val="20000"/>
        </a:spcBef>
        <a:buFont typeface="Arial"/>
        <a:buChar char="–"/>
        <a:defRPr sz="2612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7" indent="-216000" algn="l" defTabSz="432000" rtl="0" eaLnBrk="1" latinLnBrk="0" hangingPunct="1">
        <a:spcBef>
          <a:spcPct val="20000"/>
        </a:spcBef>
        <a:buFont typeface="Arial"/>
        <a:buChar char="•"/>
        <a:defRPr sz="225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97" indent="-216000" algn="l" defTabSz="432000" rtl="0" eaLnBrk="1" latinLnBrk="0" hangingPunct="1">
        <a:spcBef>
          <a:spcPct val="20000"/>
        </a:spcBef>
        <a:buFont typeface="Arial"/>
        <a:buChar char="–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43997" indent="-216000" algn="l" defTabSz="432000" rtl="0" eaLnBrk="1" latinLnBrk="0" hangingPunct="1">
        <a:spcBef>
          <a:spcPct val="20000"/>
        </a:spcBef>
        <a:buFont typeface="Arial"/>
        <a:buChar char="»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375995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07995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239992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671991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63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95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727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59995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91993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3023995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455992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9" y="274653"/>
            <a:ext cx="8229601" cy="1143001"/>
          </a:xfrm>
          <a:prstGeom prst="rect">
            <a:avLst/>
          </a:prstGeom>
        </p:spPr>
        <p:txBody>
          <a:bodyPr vert="horz" lIns="72841" tIns="36421" rIns="72841" bIns="36421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9" y="1600200"/>
            <a:ext cx="8229601" cy="4525964"/>
          </a:xfrm>
          <a:prstGeom prst="rect">
            <a:avLst/>
          </a:prstGeom>
        </p:spPr>
        <p:txBody>
          <a:bodyPr vert="horz" lIns="72841" tIns="36421" rIns="72841" bIns="36421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l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ctr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2" y="6356354"/>
            <a:ext cx="2133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r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ctr" defTabSz="432000" rtl="0" eaLnBrk="1" latinLnBrk="0" hangingPunct="1">
        <a:spcBef>
          <a:spcPct val="0"/>
        </a:spcBef>
        <a:buNone/>
        <a:defRPr sz="41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99" indent="-323999" algn="l" defTabSz="432000" rtl="0" eaLnBrk="1" latinLnBrk="0" hangingPunct="1">
        <a:spcBef>
          <a:spcPct val="20000"/>
        </a:spcBef>
        <a:buFont typeface="Arial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1pPr>
      <a:lvl2pPr marL="701998" indent="-269999" algn="l" defTabSz="432000" rtl="0" eaLnBrk="1" latinLnBrk="0" hangingPunct="1">
        <a:spcBef>
          <a:spcPct val="20000"/>
        </a:spcBef>
        <a:buFont typeface="Arial"/>
        <a:buChar char="–"/>
        <a:defRPr sz="2612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7" indent="-216000" algn="l" defTabSz="432000" rtl="0" eaLnBrk="1" latinLnBrk="0" hangingPunct="1">
        <a:spcBef>
          <a:spcPct val="20000"/>
        </a:spcBef>
        <a:buFont typeface="Arial"/>
        <a:buChar char="•"/>
        <a:defRPr sz="225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97" indent="-216000" algn="l" defTabSz="432000" rtl="0" eaLnBrk="1" latinLnBrk="0" hangingPunct="1">
        <a:spcBef>
          <a:spcPct val="20000"/>
        </a:spcBef>
        <a:buFont typeface="Arial"/>
        <a:buChar char="–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43997" indent="-216000" algn="l" defTabSz="432000" rtl="0" eaLnBrk="1" latinLnBrk="0" hangingPunct="1">
        <a:spcBef>
          <a:spcPct val="20000"/>
        </a:spcBef>
        <a:buFont typeface="Arial"/>
        <a:buChar char="»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375995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07995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239992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671991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63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95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727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59995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91993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3023995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455992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1C43-7A1C-42D3-8E15-5B9349CE79BC}" type="datetimeFigureOut">
              <a:rPr lang="es-MX" smtClean="0"/>
              <a:t>22/07/2019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8A632-9DF9-478A-9868-B718091894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32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7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1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7" y="274649"/>
            <a:ext cx="8229601" cy="1143001"/>
          </a:xfrm>
          <a:prstGeom prst="rect">
            <a:avLst/>
          </a:prstGeom>
        </p:spPr>
        <p:txBody>
          <a:bodyPr vert="horz" lIns="72841" tIns="36421" rIns="72841" bIns="36421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7" y="1600200"/>
            <a:ext cx="8229601" cy="4525964"/>
          </a:xfrm>
          <a:prstGeom prst="rect">
            <a:avLst/>
          </a:prstGeom>
        </p:spPr>
        <p:txBody>
          <a:bodyPr vert="horz" lIns="72841" tIns="36421" rIns="72841" bIns="36421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l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ctr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2" y="6356354"/>
            <a:ext cx="2133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r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6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1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432000" rtl="0" eaLnBrk="1" latinLnBrk="0" hangingPunct="1">
        <a:spcBef>
          <a:spcPct val="0"/>
        </a:spcBef>
        <a:buNone/>
        <a:defRPr sz="41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99" indent="-323999" algn="l" defTabSz="432000" rtl="0" eaLnBrk="1" latinLnBrk="0" hangingPunct="1">
        <a:spcBef>
          <a:spcPct val="20000"/>
        </a:spcBef>
        <a:buFont typeface="Arial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1pPr>
      <a:lvl2pPr marL="701998" indent="-269999" algn="l" defTabSz="432000" rtl="0" eaLnBrk="1" latinLnBrk="0" hangingPunct="1">
        <a:spcBef>
          <a:spcPct val="20000"/>
        </a:spcBef>
        <a:buFont typeface="Arial"/>
        <a:buChar char="–"/>
        <a:defRPr sz="2612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7" indent="-216000" algn="l" defTabSz="432000" rtl="0" eaLnBrk="1" latinLnBrk="0" hangingPunct="1">
        <a:spcBef>
          <a:spcPct val="20000"/>
        </a:spcBef>
        <a:buFont typeface="Arial"/>
        <a:buChar char="•"/>
        <a:defRPr sz="225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97" indent="-216000" algn="l" defTabSz="432000" rtl="0" eaLnBrk="1" latinLnBrk="0" hangingPunct="1">
        <a:spcBef>
          <a:spcPct val="20000"/>
        </a:spcBef>
        <a:buFont typeface="Arial"/>
        <a:buChar char="–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43997" indent="-216000" algn="l" defTabSz="432000" rtl="0" eaLnBrk="1" latinLnBrk="0" hangingPunct="1">
        <a:spcBef>
          <a:spcPct val="20000"/>
        </a:spcBef>
        <a:buFont typeface="Arial"/>
        <a:buChar char="»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375995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07995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239992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671991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63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95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727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59995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91993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3023995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455992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8" y="274651"/>
            <a:ext cx="8229601" cy="1143001"/>
          </a:xfrm>
          <a:prstGeom prst="rect">
            <a:avLst/>
          </a:prstGeom>
        </p:spPr>
        <p:txBody>
          <a:bodyPr vert="horz" lIns="72841" tIns="36421" rIns="72841" bIns="36421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8" y="1600200"/>
            <a:ext cx="8229601" cy="4525964"/>
          </a:xfrm>
          <a:prstGeom prst="rect">
            <a:avLst/>
          </a:prstGeom>
        </p:spPr>
        <p:txBody>
          <a:bodyPr vert="horz" lIns="72841" tIns="36421" rIns="72841" bIns="36421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l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fld id="{5A12E998-1A2D-DE4E-B4E3-8C38BBD0A92D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22/07/2019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ctr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2" y="6356354"/>
            <a:ext cx="2133600" cy="365124"/>
          </a:xfrm>
          <a:prstGeom prst="rect">
            <a:avLst/>
          </a:prstGeom>
        </p:spPr>
        <p:txBody>
          <a:bodyPr vert="horz" lIns="72841" tIns="36421" rIns="72841" bIns="36421" rtlCol="0" anchor="ctr"/>
          <a:lstStyle>
            <a:lvl1pPr algn="r">
              <a:defRPr sz="11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2000"/>
            <a:fld id="{16896FE5-9353-5748-A4C7-33870DB4B4A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320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/>
          <a:srcRect l="45936" t="53357" r="17537" b="36017"/>
          <a:stretch/>
        </p:blipFill>
        <p:spPr>
          <a:xfrm>
            <a:off x="2867474" y="116632"/>
            <a:ext cx="501689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ctr" defTabSz="432000" rtl="0" eaLnBrk="1" latinLnBrk="0" hangingPunct="1">
        <a:spcBef>
          <a:spcPct val="0"/>
        </a:spcBef>
        <a:buNone/>
        <a:defRPr sz="41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99" indent="-323999" algn="l" defTabSz="432000" rtl="0" eaLnBrk="1" latinLnBrk="0" hangingPunct="1">
        <a:spcBef>
          <a:spcPct val="20000"/>
        </a:spcBef>
        <a:buFont typeface="Arial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1pPr>
      <a:lvl2pPr marL="701998" indent="-269999" algn="l" defTabSz="432000" rtl="0" eaLnBrk="1" latinLnBrk="0" hangingPunct="1">
        <a:spcBef>
          <a:spcPct val="20000"/>
        </a:spcBef>
        <a:buFont typeface="Arial"/>
        <a:buChar char="–"/>
        <a:defRPr sz="2612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7" indent="-216000" algn="l" defTabSz="432000" rtl="0" eaLnBrk="1" latinLnBrk="0" hangingPunct="1">
        <a:spcBef>
          <a:spcPct val="20000"/>
        </a:spcBef>
        <a:buFont typeface="Arial"/>
        <a:buChar char="•"/>
        <a:defRPr sz="225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97" indent="-216000" algn="l" defTabSz="432000" rtl="0" eaLnBrk="1" latinLnBrk="0" hangingPunct="1">
        <a:spcBef>
          <a:spcPct val="20000"/>
        </a:spcBef>
        <a:buFont typeface="Arial"/>
        <a:buChar char="–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43997" indent="-216000" algn="l" defTabSz="432000" rtl="0" eaLnBrk="1" latinLnBrk="0" hangingPunct="1">
        <a:spcBef>
          <a:spcPct val="20000"/>
        </a:spcBef>
        <a:buFont typeface="Arial"/>
        <a:buChar char="»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375995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07995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239992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671991" indent="-216000" algn="l" defTabSz="432000" rtl="0" eaLnBrk="1" latinLnBrk="0" hangingPunct="1">
        <a:spcBef>
          <a:spcPct val="20000"/>
        </a:spcBef>
        <a:buFont typeface="Arial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63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95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727997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59995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91993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3023995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455992" algn="l" defTabSz="432000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vosslp@hot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Rectángulo"/>
          <p:cNvSpPr/>
          <p:nvPr/>
        </p:nvSpPr>
        <p:spPr>
          <a:xfrm>
            <a:off x="686709" y="2650682"/>
            <a:ext cx="81263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/>
              <a:t>Ley de Transparencia y Acceso a la Información Pública del Estado</a:t>
            </a:r>
          </a:p>
          <a:p>
            <a:pPr algn="ctr"/>
            <a:r>
              <a:rPr lang="es-MX" sz="3600" b="1" dirty="0"/>
              <a:t>de San Luis Potosí.</a:t>
            </a:r>
            <a:endParaRPr lang="es-MX" sz="3600" b="1" i="1" dirty="0"/>
          </a:p>
        </p:txBody>
      </p:sp>
    </p:spTree>
    <p:extLst>
      <p:ext uri="{BB962C8B-B14F-4D97-AF65-F5344CB8AC3E}">
        <p14:creationId xmlns:p14="http://schemas.microsoft.com/office/powerpoint/2010/main" val="18285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163900" cy="1325563"/>
          </a:xfrm>
        </p:spPr>
        <p:txBody>
          <a:bodyPr>
            <a:normAutofit/>
          </a:bodyPr>
          <a:lstStyle/>
          <a:p>
            <a:r>
              <a:rPr lang="es-MX" altLang="es-MX" sz="2800" b="1" dirty="0" smtClean="0"/>
              <a:t>Titulo </a:t>
            </a:r>
            <a:r>
              <a:rPr lang="es-MX" altLang="es-MX" sz="2800" b="1" dirty="0" smtClean="0"/>
              <a:t>Séptimo  </a:t>
            </a:r>
            <a:r>
              <a:rPr lang="es-MX" altLang="es-MX" sz="2800" b="1" dirty="0" smtClean="0"/>
              <a:t>Ley de Archivos del Estado. </a:t>
            </a:r>
            <a:r>
              <a:rPr lang="es-MX" altLang="es-MX" sz="2800" b="1" dirty="0" smtClean="0"/>
              <a:t> Sanciones </a:t>
            </a:r>
            <a:endParaRPr lang="es-MX" altLang="es-MX" sz="2800" b="1" dirty="0" smtClean="0"/>
          </a:p>
        </p:txBody>
      </p:sp>
      <p:sp>
        <p:nvSpPr>
          <p:cNvPr id="30722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altLang="es-MX" sz="2000" dirty="0" smtClean="0"/>
              <a:t>VII. La eliminación de documentos públicos se realizará con estricto apego a lo establecido por esta Ley y reglamentos respectivos. Quien infrinja sus disposiciones estará atentando contra el Acervo Documental Propiedad del Estado y será sancionado con multa de quinientos a mil días de salario mínimo vigente en el Estado;</a:t>
            </a:r>
          </a:p>
          <a:p>
            <a:pPr algn="just"/>
            <a:endParaRPr lang="es-MX" altLang="es-MX" sz="2000" dirty="0" smtClean="0"/>
          </a:p>
          <a:p>
            <a:pPr algn="just"/>
            <a:r>
              <a:rPr lang="es-MX" altLang="es-MX" sz="2000" dirty="0" smtClean="0"/>
              <a:t>VIII. Los usuarios de los Archivos Administrativos que marquen o mutilen documentos, serán sancionados con multa de quinientos a mil días de salario mínimo vigente en el Estado;</a:t>
            </a:r>
          </a:p>
          <a:p>
            <a:pPr algn="just"/>
            <a:endParaRPr lang="es-MX" altLang="es-MX" sz="2000" dirty="0" smtClean="0"/>
          </a:p>
          <a:p>
            <a:pPr algn="just"/>
            <a:r>
              <a:rPr lang="es-MX" altLang="es-MX" sz="2000" dirty="0" smtClean="0"/>
              <a:t>IX. Los usuarios de los Archivos Administrativos e Históricos que destruyan, extravíen o sustraigan algún documento, serán sancionados con quinientos a mil días de salario mínimo vigente en el Estado, y</a:t>
            </a:r>
          </a:p>
        </p:txBody>
      </p:sp>
    </p:spTree>
    <p:extLst>
      <p:ext uri="{BB962C8B-B14F-4D97-AF65-F5344CB8AC3E}">
        <p14:creationId xmlns:p14="http://schemas.microsoft.com/office/powerpoint/2010/main" val="36616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975798" cy="1139825"/>
          </a:xfrm>
        </p:spPr>
        <p:txBody>
          <a:bodyPr>
            <a:normAutofit/>
          </a:bodyPr>
          <a:lstStyle/>
          <a:p>
            <a:r>
              <a:rPr lang="es-MX" altLang="es-MX" sz="2800" b="1" dirty="0" smtClean="0"/>
              <a:t>Titulo </a:t>
            </a:r>
            <a:r>
              <a:rPr lang="es-MX" altLang="es-MX" sz="2800" b="1" dirty="0" smtClean="0"/>
              <a:t>Séptimo  </a:t>
            </a:r>
            <a:r>
              <a:rPr lang="es-MX" altLang="es-MX" sz="2800" b="1" dirty="0" smtClean="0"/>
              <a:t>Ley de Archivos del Estado. </a:t>
            </a:r>
            <a:r>
              <a:rPr lang="es-MX" altLang="es-MX" sz="2800" b="1" dirty="0" smtClean="0"/>
              <a:t> Sanciones </a:t>
            </a:r>
            <a:endParaRPr lang="es-MX" altLang="es-MX" sz="2800" b="1" dirty="0" smtClean="0"/>
          </a:p>
        </p:txBody>
      </p:sp>
      <p:sp>
        <p:nvSpPr>
          <p:cNvPr id="31746" name="Marcador de contenido 2"/>
          <p:cNvSpPr>
            <a:spLocks noGrp="1"/>
          </p:cNvSpPr>
          <p:nvPr>
            <p:ph idx="1"/>
          </p:nvPr>
        </p:nvSpPr>
        <p:spPr>
          <a:xfrm>
            <a:off x="645740" y="2534046"/>
            <a:ext cx="7886700" cy="4351338"/>
          </a:xfrm>
        </p:spPr>
        <p:txBody>
          <a:bodyPr/>
          <a:lstStyle/>
          <a:p>
            <a:pPr algn="just"/>
            <a:r>
              <a:rPr lang="es-MX" altLang="es-MX" sz="2000" dirty="0" smtClean="0"/>
              <a:t>X. Queda fuera del comercio, y por ende prohibida la enajenación de los documentos y registros del Acervo Documental Propiedad del Estado, por lo que se sancionará a quien incurra en la falta con multa de mil a tres mil días de salario mínimo vigente en el Estado.</a:t>
            </a:r>
          </a:p>
        </p:txBody>
      </p:sp>
    </p:spTree>
    <p:extLst>
      <p:ext uri="{BB962C8B-B14F-4D97-AF65-F5344CB8AC3E}">
        <p14:creationId xmlns:p14="http://schemas.microsoft.com/office/powerpoint/2010/main" val="28244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7F20770-6346-47D8-B426-67E40FDDBD7C}" type="slidenum">
              <a:rPr lang="es-ES" altLang="es-MX" sz="1200" smtClean="0">
                <a:latin typeface="Arial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s-ES" altLang="es-MX" sz="1200" dirty="0"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32054" y="1638542"/>
            <a:ext cx="80832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altLang="es-MX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SU ATENCIÓN</a:t>
            </a:r>
          </a:p>
          <a:p>
            <a:pPr algn="ctr">
              <a:spcBef>
                <a:spcPct val="0"/>
              </a:spcBef>
            </a:pPr>
            <a:r>
              <a:rPr lang="es-ES" altLang="es-MX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</a:p>
          <a:p>
            <a:pPr algn="ctr">
              <a:spcBef>
                <a:spcPct val="0"/>
              </a:spcBef>
            </a:pPr>
            <a:endParaRPr lang="es-ES" altLang="es-MX" sz="6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</a:pPr>
            <a:r>
              <a:rPr lang="es-ES" altLang="es-MX" sz="2000" b="1" i="1" u="sng" dirty="0" smtClean="0"/>
              <a:t>Correo </a:t>
            </a:r>
            <a:r>
              <a:rPr lang="es-ES" altLang="es-MX" sz="2000" b="1" i="1" u="sng" dirty="0" smtClean="0"/>
              <a:t>electrónico: </a:t>
            </a:r>
            <a:r>
              <a:rPr lang="es-ES" altLang="es-MX" sz="2000" b="1" i="1" u="sng" dirty="0" smtClean="0">
                <a:hlinkClick r:id="rId3"/>
              </a:rPr>
              <a:t>archivosslp@hotmail.com</a:t>
            </a:r>
            <a:endParaRPr lang="es-ES" altLang="es-MX" sz="2000" b="1" i="1" u="sng" dirty="0" smtClean="0"/>
          </a:p>
          <a:p>
            <a:pPr algn="ctr">
              <a:spcBef>
                <a:spcPct val="0"/>
              </a:spcBef>
            </a:pPr>
            <a:r>
              <a:rPr lang="es-ES" altLang="es-MX" sz="2000" b="1" i="1" u="sng" dirty="0" smtClean="0"/>
              <a:t>Edificio</a:t>
            </a:r>
          </a:p>
          <a:p>
            <a:pPr algn="ctr">
              <a:spcBef>
                <a:spcPct val="0"/>
              </a:spcBef>
            </a:pPr>
            <a:r>
              <a:rPr lang="es-ES" altLang="es-MX" sz="2000" b="1" i="1" u="sng" dirty="0"/>
              <a:t>Segundo Piso</a:t>
            </a:r>
          </a:p>
          <a:p>
            <a:pPr algn="ctr">
              <a:spcBef>
                <a:spcPct val="0"/>
              </a:spcBef>
            </a:pPr>
            <a:r>
              <a:rPr lang="es-ES" altLang="es-MX" sz="2000" b="1" i="1" u="sng" dirty="0" smtClean="0"/>
              <a:t>8341100 </a:t>
            </a:r>
            <a:r>
              <a:rPr lang="es-ES" altLang="es-MX" sz="2000" b="1" i="1" u="sng" dirty="0"/>
              <a:t>ext. 21352</a:t>
            </a:r>
          </a:p>
          <a:p>
            <a:pPr algn="ctr">
              <a:spcBef>
                <a:spcPct val="0"/>
              </a:spcBef>
            </a:pPr>
            <a:endParaRPr lang="es-ES" alt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45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88889E-6 3.7037E-7 L 3.88889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7F20770-6346-47D8-B426-67E40FDDBD7C}" type="slidenum">
              <a:rPr lang="es-ES" altLang="es-MX" sz="1200" smtClean="0">
                <a:latin typeface="Arial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s-ES" altLang="es-MX" sz="1200" dirty="0"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3974" y="1882468"/>
            <a:ext cx="8083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es-MX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MX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ES" alt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1358" y="1282303"/>
            <a:ext cx="8457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Ley de Transparencia y Acceso a la </a:t>
            </a:r>
            <a:r>
              <a:rPr lang="es-MX" sz="2400" b="1" dirty="0" smtClean="0"/>
              <a:t>Información </a:t>
            </a:r>
            <a:r>
              <a:rPr lang="es-MX" sz="2400" b="1" dirty="0"/>
              <a:t>Pública del Estado</a:t>
            </a:r>
          </a:p>
          <a:p>
            <a:pPr algn="ctr"/>
            <a:r>
              <a:rPr lang="es-MX" sz="2400" b="1" dirty="0"/>
              <a:t>de San Luis Potosí.</a:t>
            </a:r>
            <a:endParaRPr lang="es-MX" sz="2400" b="1" i="1" dirty="0"/>
          </a:p>
        </p:txBody>
      </p:sp>
      <p:sp>
        <p:nvSpPr>
          <p:cNvPr id="2" name="1 Rectángulo"/>
          <p:cNvSpPr/>
          <p:nvPr/>
        </p:nvSpPr>
        <p:spPr>
          <a:xfrm>
            <a:off x="523173" y="2161147"/>
            <a:ext cx="8293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ARTÍCULO 3.- </a:t>
            </a:r>
            <a:endParaRPr lang="es-MX" b="1" dirty="0" smtClean="0"/>
          </a:p>
          <a:p>
            <a:pPr algn="just"/>
            <a:r>
              <a:rPr lang="es-MX" b="1" dirty="0" smtClean="0"/>
              <a:t>XVII.- Información Confidencial: </a:t>
            </a:r>
            <a:r>
              <a:rPr lang="es-MX" dirty="0" smtClean="0"/>
              <a:t>Información en posesión de sujetos obligados que refiera a datos personales</a:t>
            </a:r>
            <a:endParaRPr lang="es-MX" b="1" dirty="0"/>
          </a:p>
          <a:p>
            <a:pPr algn="just"/>
            <a:r>
              <a:rPr lang="es-MX" b="1" dirty="0" smtClean="0"/>
              <a:t>XXI</a:t>
            </a:r>
            <a:r>
              <a:rPr lang="es-MX" b="1" dirty="0"/>
              <a:t>. Información reservada: </a:t>
            </a:r>
            <a:r>
              <a:rPr lang="es-MX" dirty="0" smtClean="0"/>
              <a:t>aquella </a:t>
            </a:r>
            <a:r>
              <a:rPr lang="es-MX" dirty="0"/>
              <a:t>clasificada con </a:t>
            </a:r>
            <a:r>
              <a:rPr lang="es-MX" dirty="0" smtClean="0"/>
              <a:t>carácter temporal </a:t>
            </a:r>
            <a:r>
              <a:rPr lang="es-MX" dirty="0"/>
              <a:t>como restringida al acceso del público</a:t>
            </a:r>
            <a:r>
              <a:rPr lang="es-MX" dirty="0" smtClean="0"/>
              <a:t>;</a:t>
            </a:r>
            <a:endParaRPr lang="es-ES" dirty="0"/>
          </a:p>
          <a:p>
            <a:pPr algn="just"/>
            <a:r>
              <a:rPr lang="es-MX" b="1" dirty="0"/>
              <a:t>ARTÍCULO 113. </a:t>
            </a:r>
            <a:r>
              <a:rPr lang="es-MX" dirty="0"/>
              <a:t>Las figuras jurídicas de excepción al derecho de acceso a la información pública, son las de información Reservada, e información confidencial</a:t>
            </a:r>
            <a:r>
              <a:rPr lang="es-MX" dirty="0" smtClean="0"/>
              <a:t>.</a:t>
            </a:r>
            <a:endParaRPr lang="es-ES" dirty="0" smtClean="0"/>
          </a:p>
          <a:p>
            <a:pPr algn="just"/>
            <a:r>
              <a:rPr lang="es-MX" b="1" dirty="0"/>
              <a:t>ARTÍCULO 114. </a:t>
            </a:r>
            <a:r>
              <a:rPr lang="es-MX" dirty="0"/>
              <a:t>La clasificación es el proceso mediante </a:t>
            </a:r>
            <a:r>
              <a:rPr lang="es-MX" dirty="0" smtClean="0"/>
              <a:t>el cual </a:t>
            </a:r>
            <a:r>
              <a:rPr lang="es-MX" dirty="0"/>
              <a:t>el sujeto obligado determina que la información en </a:t>
            </a:r>
            <a:r>
              <a:rPr lang="es-MX" dirty="0" smtClean="0"/>
              <a:t>su </a:t>
            </a:r>
            <a:r>
              <a:rPr lang="es-MX" dirty="0"/>
              <a:t>poder actualiza alguno de los supuestos de reserva </a:t>
            </a:r>
            <a:r>
              <a:rPr lang="es-MX" dirty="0" smtClean="0"/>
              <a:t>o confidencialidad</a:t>
            </a:r>
            <a:r>
              <a:rPr lang="es-MX" dirty="0"/>
              <a:t>, de conformidad con lo dispuesto en </a:t>
            </a:r>
            <a:r>
              <a:rPr lang="es-MX" dirty="0" smtClean="0"/>
              <a:t>el presente </a:t>
            </a:r>
            <a:r>
              <a:rPr lang="es-MX" dirty="0"/>
              <a:t>Título</a:t>
            </a:r>
            <a:r>
              <a:rPr lang="es-MX" dirty="0" smtClean="0"/>
              <a:t>.</a:t>
            </a:r>
            <a:endParaRPr lang="es-MX" dirty="0"/>
          </a:p>
          <a:p>
            <a:pPr algn="just"/>
            <a:r>
              <a:rPr lang="es-MX" dirty="0"/>
              <a:t>Los supuestos de reserva o confidencialidad previstos en </a:t>
            </a:r>
            <a:r>
              <a:rPr lang="es-MX" dirty="0" smtClean="0"/>
              <a:t>las leyes </a:t>
            </a:r>
            <a:r>
              <a:rPr lang="es-MX" dirty="0"/>
              <a:t>deberán ser acordes con las bases, principios </a:t>
            </a:r>
            <a:r>
              <a:rPr lang="es-MX" dirty="0" smtClean="0"/>
              <a:t>y disposiciones </a:t>
            </a:r>
            <a:r>
              <a:rPr lang="es-MX" dirty="0"/>
              <a:t>establecidos en esta Ley y, en ningún caso</a:t>
            </a:r>
            <a:r>
              <a:rPr lang="es-MX" dirty="0" smtClean="0"/>
              <a:t>, podrán contravenirla. (art. 118 LTAIP. Prueba de Daño)</a:t>
            </a:r>
            <a:endParaRPr lang="es-MX" dirty="0"/>
          </a:p>
          <a:p>
            <a:pPr algn="just"/>
            <a:r>
              <a:rPr lang="es-ES" u="sng" dirty="0" smtClean="0"/>
              <a:t>Los titulares de las áreas de los sujetos obligados serán los responsables de clasificar la información, de conformidad por lo dispuesto en, la Ley General y esta Ley.</a:t>
            </a:r>
            <a:endParaRPr lang="es-MX" u="sng" dirty="0"/>
          </a:p>
        </p:txBody>
      </p:sp>
    </p:spTree>
    <p:extLst>
      <p:ext uri="{BB962C8B-B14F-4D97-AF65-F5344CB8AC3E}">
        <p14:creationId xmlns:p14="http://schemas.microsoft.com/office/powerpoint/2010/main" val="167041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7F20770-6346-47D8-B426-67E40FDDBD7C}" type="slidenum">
              <a:rPr lang="es-ES" altLang="es-MX" sz="1200" smtClean="0">
                <a:latin typeface="Arial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s-ES" altLang="es-MX" sz="1200" dirty="0"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3974" y="1882468"/>
            <a:ext cx="8083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es-MX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MX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ES" alt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89003" y="2564904"/>
            <a:ext cx="824826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/>
              <a:t>ARTÍCULO 115. </a:t>
            </a:r>
            <a:r>
              <a:rPr lang="es-MX" sz="2000" dirty="0"/>
              <a:t>Los Documentos clasificados </a:t>
            </a:r>
            <a:r>
              <a:rPr lang="es-MX" sz="2000" dirty="0" smtClean="0"/>
              <a:t>como reservados </a:t>
            </a:r>
            <a:r>
              <a:rPr lang="es-MX" sz="2000" dirty="0"/>
              <a:t>serán públicos cuando:</a:t>
            </a:r>
          </a:p>
          <a:p>
            <a:pPr algn="just"/>
            <a:r>
              <a:rPr lang="es-MX" sz="2000" b="1" dirty="0"/>
              <a:t>I. </a:t>
            </a:r>
            <a:r>
              <a:rPr lang="es-MX" sz="2000" dirty="0"/>
              <a:t>Se extingan las causas que dieron origen a su clasificación;</a:t>
            </a:r>
          </a:p>
          <a:p>
            <a:pPr algn="just"/>
            <a:r>
              <a:rPr lang="es-MX" sz="2000" b="1" dirty="0"/>
              <a:t>II. </a:t>
            </a:r>
            <a:r>
              <a:rPr lang="es-MX" sz="2000" dirty="0"/>
              <a:t>Expire el plazo de clasificación;</a:t>
            </a:r>
          </a:p>
          <a:p>
            <a:pPr algn="just"/>
            <a:r>
              <a:rPr lang="es-MX" sz="2000" b="1" dirty="0"/>
              <a:t>III. </a:t>
            </a:r>
            <a:r>
              <a:rPr lang="es-MX" sz="2000" dirty="0"/>
              <a:t>Exista resolución de una autoridad competente </a:t>
            </a:r>
            <a:r>
              <a:rPr lang="es-MX" sz="2000" dirty="0" smtClean="0"/>
              <a:t>que determine </a:t>
            </a:r>
            <a:r>
              <a:rPr lang="es-MX" sz="2000" dirty="0"/>
              <a:t>que existe una causa de interés público </a:t>
            </a:r>
            <a:r>
              <a:rPr lang="es-MX" sz="2000" dirty="0" smtClean="0"/>
              <a:t>que prevalece </a:t>
            </a:r>
            <a:r>
              <a:rPr lang="es-MX" sz="2000" dirty="0"/>
              <a:t>sobre la reserva de la información, o</a:t>
            </a:r>
          </a:p>
          <a:p>
            <a:pPr algn="just"/>
            <a:r>
              <a:rPr lang="es-MX" sz="2000" b="1" dirty="0"/>
              <a:t>IV. </a:t>
            </a:r>
            <a:r>
              <a:rPr lang="es-MX" sz="2000" dirty="0"/>
              <a:t>El Comité de Transparencia considere pertinente </a:t>
            </a:r>
            <a:r>
              <a:rPr lang="es-MX" sz="2000" dirty="0" smtClean="0"/>
              <a:t>la desclasificación</a:t>
            </a:r>
            <a:r>
              <a:rPr lang="es-MX" sz="2000" dirty="0"/>
              <a:t>, de conformidad con lo señalado en </a:t>
            </a:r>
            <a:r>
              <a:rPr lang="es-MX" sz="2000" dirty="0" smtClean="0"/>
              <a:t>el presente </a:t>
            </a:r>
            <a:r>
              <a:rPr lang="es-MX" sz="2000" dirty="0"/>
              <a:t>Título.</a:t>
            </a:r>
          </a:p>
          <a:p>
            <a:pPr algn="just"/>
            <a:r>
              <a:rPr lang="es-MX" sz="2000" dirty="0"/>
              <a:t>La información clasificada como reservada, según el </a:t>
            </a:r>
            <a:r>
              <a:rPr lang="es-MX" sz="2000" dirty="0" smtClean="0"/>
              <a:t>artículo 129 </a:t>
            </a:r>
            <a:r>
              <a:rPr lang="es-MX" sz="2000" dirty="0"/>
              <a:t>de esta Ley, podrá permanecer con tal carácter hasta </a:t>
            </a:r>
            <a:r>
              <a:rPr lang="es-MX" sz="2000" dirty="0" smtClean="0"/>
              <a:t>por un </a:t>
            </a:r>
            <a:r>
              <a:rPr lang="es-MX" sz="2000" dirty="0"/>
              <a:t>periodo de cinco años. El periodo de reserva correrá </a:t>
            </a:r>
            <a:r>
              <a:rPr lang="es-MX" sz="2000" dirty="0" smtClean="0"/>
              <a:t>a partir </a:t>
            </a:r>
            <a:r>
              <a:rPr lang="es-MX" sz="2000" dirty="0"/>
              <a:t>de la fecha en que se clasifica el documento.</a:t>
            </a:r>
          </a:p>
        </p:txBody>
      </p:sp>
      <p:sp>
        <p:nvSpPr>
          <p:cNvPr id="7" name="7 Rectángulo"/>
          <p:cNvSpPr/>
          <p:nvPr/>
        </p:nvSpPr>
        <p:spPr>
          <a:xfrm>
            <a:off x="389003" y="1364575"/>
            <a:ext cx="8517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Ley de Transparencia y Acceso a la </a:t>
            </a:r>
            <a:r>
              <a:rPr lang="es-MX" sz="2400" b="1" dirty="0" smtClean="0"/>
              <a:t>Información </a:t>
            </a:r>
            <a:r>
              <a:rPr lang="es-MX" sz="2400" b="1" dirty="0"/>
              <a:t>Pública del Estado</a:t>
            </a:r>
          </a:p>
          <a:p>
            <a:pPr algn="ctr"/>
            <a:r>
              <a:rPr lang="es-MX" sz="2400" b="1" dirty="0"/>
              <a:t>de San Luis Potosí</a:t>
            </a:r>
            <a:r>
              <a:rPr lang="es-MX" sz="2400" b="1" dirty="0">
                <a:solidFill>
                  <a:schemeClr val="bg1"/>
                </a:solidFill>
              </a:rPr>
              <a:t>.</a:t>
            </a:r>
            <a:endParaRPr lang="es-MX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7F20770-6346-47D8-B426-67E40FDDBD7C}" type="slidenum">
              <a:rPr lang="es-ES" altLang="es-MX" sz="1200" smtClean="0">
                <a:latin typeface="Arial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s-ES" altLang="es-MX" sz="1200" dirty="0"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3974" y="1882468"/>
            <a:ext cx="8083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es-MX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MX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ES" alt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85766" y="2364462"/>
            <a:ext cx="862041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b="1" dirty="0"/>
              <a:t>ARTÍCULO 116. </a:t>
            </a:r>
            <a:r>
              <a:rPr lang="es-MX" sz="2200" dirty="0"/>
              <a:t>Cada Área del sujeto obligado elaborará </a:t>
            </a:r>
            <a:r>
              <a:rPr lang="es-MX" sz="2200" dirty="0" smtClean="0"/>
              <a:t>un índice </a:t>
            </a:r>
            <a:r>
              <a:rPr lang="es-MX" sz="2200" dirty="0"/>
              <a:t>de los Expedientes clasificados como reservados, </a:t>
            </a:r>
            <a:r>
              <a:rPr lang="es-MX" sz="2200" dirty="0" smtClean="0"/>
              <a:t>por Área </a:t>
            </a:r>
            <a:r>
              <a:rPr lang="es-MX" sz="2200" dirty="0"/>
              <a:t>responsable de la información y tema</a:t>
            </a:r>
            <a:r>
              <a:rPr lang="es-MX" sz="2200" dirty="0" smtClean="0"/>
              <a:t>.</a:t>
            </a:r>
          </a:p>
          <a:p>
            <a:pPr algn="just"/>
            <a:endParaRPr lang="es-MX" sz="2200" dirty="0"/>
          </a:p>
          <a:p>
            <a:pPr algn="just"/>
            <a:r>
              <a:rPr lang="es-MX" sz="2200" dirty="0"/>
              <a:t>El índice deberá elaborarse semestralmente y publicarse </a:t>
            </a:r>
            <a:r>
              <a:rPr lang="es-MX" sz="2200" dirty="0" smtClean="0"/>
              <a:t>en Formatos </a:t>
            </a:r>
            <a:r>
              <a:rPr lang="es-MX" sz="2200" dirty="0"/>
              <a:t>Abiertos al día siguiente de su elaboración. </a:t>
            </a:r>
            <a:r>
              <a:rPr lang="es-MX" sz="2200" dirty="0" smtClean="0"/>
              <a:t>Dicho índice </a:t>
            </a:r>
            <a:r>
              <a:rPr lang="es-MX" sz="2200" dirty="0"/>
              <a:t>deberá indicar el Área que generó la información, </a:t>
            </a:r>
            <a:r>
              <a:rPr lang="es-MX" sz="2200" dirty="0" smtClean="0"/>
              <a:t>el nombre </a:t>
            </a:r>
            <a:r>
              <a:rPr lang="es-MX" sz="2200" dirty="0"/>
              <a:t>del Documento, si se trata de una reserva completa </a:t>
            </a:r>
            <a:r>
              <a:rPr lang="es-MX" sz="2200" dirty="0" smtClean="0"/>
              <a:t>o parcial</a:t>
            </a:r>
            <a:r>
              <a:rPr lang="es-MX" sz="2200" dirty="0"/>
              <a:t>, la fecha en que inicia y finaliza la reserva, </a:t>
            </a:r>
            <a:r>
              <a:rPr lang="es-MX" sz="2200" dirty="0" smtClean="0"/>
              <a:t>su  </a:t>
            </a:r>
            <a:r>
              <a:rPr lang="es-MX" sz="2200" dirty="0"/>
              <a:t>justificación, el plazo de reserva y, en su caso, las partes </a:t>
            </a:r>
            <a:r>
              <a:rPr lang="es-MX" sz="2200" dirty="0" smtClean="0"/>
              <a:t>del Documento </a:t>
            </a:r>
            <a:r>
              <a:rPr lang="es-MX" sz="2200" dirty="0"/>
              <a:t>que se reservan y si se encuentra en prórroga</a:t>
            </a:r>
            <a:r>
              <a:rPr lang="es-MX" sz="2200" dirty="0" smtClean="0"/>
              <a:t>.</a:t>
            </a:r>
          </a:p>
          <a:p>
            <a:pPr algn="just"/>
            <a:endParaRPr lang="es-MX" sz="2200" dirty="0"/>
          </a:p>
          <a:p>
            <a:pPr algn="just"/>
            <a:r>
              <a:rPr lang="es-MX" sz="2200" dirty="0"/>
              <a:t>En ningún caso el índice será considerado como </a:t>
            </a:r>
            <a:r>
              <a:rPr lang="es-MX" sz="2200" dirty="0" smtClean="0"/>
              <a:t>información reservada</a:t>
            </a:r>
          </a:p>
          <a:p>
            <a:pPr algn="just"/>
            <a:endParaRPr lang="es-MX" sz="22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85766" y="1340768"/>
            <a:ext cx="85347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Ley de Transparencia y Acceso a la Información Pública del Estado</a:t>
            </a:r>
          </a:p>
          <a:p>
            <a:pPr algn="ctr"/>
            <a:r>
              <a:rPr lang="es-MX" sz="2400" b="1" dirty="0" smtClean="0"/>
              <a:t>de San Luis Potosí</a:t>
            </a:r>
            <a:r>
              <a:rPr lang="es-MX" sz="2400" b="1" dirty="0" smtClean="0">
                <a:solidFill>
                  <a:schemeClr val="bg1"/>
                </a:solidFill>
              </a:rPr>
              <a:t>.</a:t>
            </a:r>
            <a:endParaRPr lang="es-MX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60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7F20770-6346-47D8-B426-67E40FDDBD7C}" type="slidenum">
              <a:rPr lang="es-ES" altLang="es-MX" sz="1200" smtClean="0">
                <a:latin typeface="Arial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s-ES" altLang="es-MX" sz="1200" dirty="0"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3974" y="1882468"/>
            <a:ext cx="8083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es-MX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MX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ES" alt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35170" y="2204864"/>
            <a:ext cx="8520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ARTÍCULO 117. </a:t>
            </a:r>
            <a:r>
              <a:rPr lang="es-MX" sz="2400" dirty="0"/>
              <a:t>En los casos en que se niegue el acceso a </a:t>
            </a:r>
            <a:r>
              <a:rPr lang="es-MX" sz="2400" dirty="0" smtClean="0"/>
              <a:t>la información</a:t>
            </a:r>
            <a:r>
              <a:rPr lang="es-MX" sz="2400" dirty="0"/>
              <a:t>, por actualizarse alguno de los supuestos </a:t>
            </a:r>
            <a:r>
              <a:rPr lang="es-MX" sz="2400" dirty="0" smtClean="0"/>
              <a:t>de clasificación</a:t>
            </a:r>
            <a:r>
              <a:rPr lang="es-MX" sz="2400" dirty="0"/>
              <a:t>, el Comité de Transparencia deberá confirmar</a:t>
            </a:r>
            <a:r>
              <a:rPr lang="es-MX" sz="2400" dirty="0" smtClean="0"/>
              <a:t>, modificar </a:t>
            </a:r>
            <a:r>
              <a:rPr lang="es-MX" sz="2400" dirty="0"/>
              <a:t>o revocar la decisión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Para motivar la clasificación de la información y la </a:t>
            </a:r>
            <a:r>
              <a:rPr lang="es-MX" sz="2400" dirty="0" smtClean="0"/>
              <a:t>ampliación del </a:t>
            </a:r>
            <a:r>
              <a:rPr lang="es-MX" sz="2400" dirty="0"/>
              <a:t>plazo de reserva, se deberán señalar las razones, </a:t>
            </a:r>
            <a:r>
              <a:rPr lang="es-MX" sz="2400" dirty="0" smtClean="0"/>
              <a:t>motivos o </a:t>
            </a:r>
            <a:r>
              <a:rPr lang="es-MX" sz="2400" dirty="0"/>
              <a:t>circunstancias especiales que llevaron al sujeto obligado </a:t>
            </a:r>
            <a:r>
              <a:rPr lang="es-MX" sz="2400" dirty="0" smtClean="0"/>
              <a:t>a concluir </a:t>
            </a:r>
            <a:r>
              <a:rPr lang="es-MX" sz="2400" dirty="0"/>
              <a:t>que el caso particular se ajusta al supuesto </a:t>
            </a:r>
            <a:r>
              <a:rPr lang="es-MX" sz="2400" dirty="0" smtClean="0"/>
              <a:t>previsto por </a:t>
            </a:r>
            <a:r>
              <a:rPr lang="es-MX" sz="2400" dirty="0"/>
              <a:t>la norma legal invocada como fundamento. Además, </a:t>
            </a:r>
            <a:r>
              <a:rPr lang="es-MX" sz="2400" dirty="0" smtClean="0"/>
              <a:t>el sujeto </a:t>
            </a:r>
            <a:r>
              <a:rPr lang="es-MX" sz="2400" dirty="0"/>
              <a:t>obligado deberá, en todo momento, aplicar una </a:t>
            </a:r>
            <a:r>
              <a:rPr lang="es-MX" sz="2400" dirty="0" smtClean="0"/>
              <a:t>prueba de </a:t>
            </a:r>
            <a:r>
              <a:rPr lang="es-MX" sz="2400" dirty="0"/>
              <a:t>daño.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35170" y="1469431"/>
            <a:ext cx="8520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Ley de Transparencia y Acceso a la Información Pública del Estado</a:t>
            </a:r>
          </a:p>
          <a:p>
            <a:pPr algn="ctr"/>
            <a:r>
              <a:rPr lang="es-MX" sz="2400" b="1" dirty="0" smtClean="0"/>
              <a:t>de San Luis Potosí</a:t>
            </a:r>
            <a:r>
              <a:rPr lang="es-MX" sz="2400" b="1" dirty="0" smtClean="0">
                <a:solidFill>
                  <a:schemeClr val="bg1"/>
                </a:solidFill>
              </a:rPr>
              <a:t>.</a:t>
            </a:r>
            <a:endParaRPr lang="es-MX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6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7F20770-6346-47D8-B426-67E40FDDBD7C}" type="slidenum">
              <a:rPr lang="es-ES" altLang="es-MX" sz="1200" smtClean="0">
                <a:latin typeface="Arial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s-ES" altLang="es-MX" sz="1200" dirty="0"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53974" y="1882468"/>
            <a:ext cx="8083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es-MX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MX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ES" alt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77351" y="2132856"/>
            <a:ext cx="84365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Tratándose de aquella información que actualice </a:t>
            </a:r>
            <a:r>
              <a:rPr lang="es-MX" dirty="0" smtClean="0"/>
              <a:t>los supuestos </a:t>
            </a:r>
            <a:r>
              <a:rPr lang="es-MX" dirty="0"/>
              <a:t>de clasificación, deberá señalarse el plazo al </a:t>
            </a:r>
            <a:r>
              <a:rPr lang="es-MX" dirty="0" smtClean="0"/>
              <a:t>que estará </a:t>
            </a:r>
            <a:r>
              <a:rPr lang="es-MX" dirty="0"/>
              <a:t>sujeto la reserva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ARTÍCULO 118. </a:t>
            </a:r>
            <a:r>
              <a:rPr lang="es-MX" dirty="0"/>
              <a:t>En la aplicación de la prueba de daño, el </a:t>
            </a:r>
            <a:r>
              <a:rPr lang="es-MX" dirty="0" smtClean="0"/>
              <a:t>sujeto obligado </a:t>
            </a:r>
            <a:r>
              <a:rPr lang="es-MX" dirty="0"/>
              <a:t>deberá </a:t>
            </a:r>
            <a:r>
              <a:rPr lang="es-MX" dirty="0" smtClean="0"/>
              <a:t>justificar </a:t>
            </a:r>
            <a:r>
              <a:rPr lang="es-MX" dirty="0"/>
              <a:t>que:</a:t>
            </a:r>
          </a:p>
          <a:p>
            <a:pPr algn="just"/>
            <a:r>
              <a:rPr lang="es-MX" b="1" dirty="0"/>
              <a:t>I. </a:t>
            </a:r>
            <a:r>
              <a:rPr lang="es-MX" dirty="0"/>
              <a:t>La divulgación de la información representa un riesgo real</a:t>
            </a:r>
            <a:r>
              <a:rPr lang="es-MX" dirty="0" smtClean="0"/>
              <a:t>, demostrable </a:t>
            </a:r>
            <a:r>
              <a:rPr lang="es-MX" dirty="0"/>
              <a:t>e identificable de perjuicio significativo al </a:t>
            </a:r>
            <a:r>
              <a:rPr lang="es-MX" dirty="0" smtClean="0"/>
              <a:t>interés público</a:t>
            </a:r>
            <a:r>
              <a:rPr lang="es-MX" dirty="0"/>
              <a:t>;</a:t>
            </a:r>
          </a:p>
          <a:p>
            <a:pPr algn="just"/>
            <a:r>
              <a:rPr lang="es-MX" b="1" dirty="0"/>
              <a:t>II. </a:t>
            </a:r>
            <a:r>
              <a:rPr lang="es-MX" dirty="0"/>
              <a:t>El riesgo de perjuicio que supondría la divulgación </a:t>
            </a:r>
            <a:r>
              <a:rPr lang="es-MX" dirty="0" smtClean="0"/>
              <a:t>supera el </a:t>
            </a:r>
            <a:r>
              <a:rPr lang="es-MX" dirty="0"/>
              <a:t>interés público general de que se difunda, y</a:t>
            </a:r>
          </a:p>
          <a:p>
            <a:pPr algn="just"/>
            <a:r>
              <a:rPr lang="es-MX" b="1" dirty="0"/>
              <a:t>III. </a:t>
            </a:r>
            <a:r>
              <a:rPr lang="es-MX" dirty="0"/>
              <a:t>La limitación se </a:t>
            </a:r>
            <a:r>
              <a:rPr lang="es-MX" dirty="0" smtClean="0"/>
              <a:t>adecúa </a:t>
            </a:r>
            <a:r>
              <a:rPr lang="es-MX" dirty="0"/>
              <a:t>al principio de proporcionalidad </a:t>
            </a:r>
            <a:r>
              <a:rPr lang="es-MX" dirty="0" smtClean="0"/>
              <a:t>y representa </a:t>
            </a:r>
            <a:r>
              <a:rPr lang="es-MX" dirty="0"/>
              <a:t>el medio menos restrictivo disponible para </a:t>
            </a:r>
            <a:r>
              <a:rPr lang="es-MX" dirty="0" smtClean="0"/>
              <a:t>evitar el </a:t>
            </a:r>
            <a:r>
              <a:rPr lang="es-MX" dirty="0"/>
              <a:t>perjuicio</a:t>
            </a:r>
            <a:r>
              <a:rPr lang="es-MX" dirty="0" smtClean="0"/>
              <a:t>.</a:t>
            </a:r>
          </a:p>
          <a:p>
            <a:pPr algn="just"/>
            <a:endParaRPr lang="es-MX" dirty="0" smtClean="0"/>
          </a:p>
          <a:p>
            <a:pPr algn="just"/>
            <a:r>
              <a:rPr lang="es-MX" u="sng" dirty="0"/>
              <a:t>La carga de la prueba para justificar toda negativa de acceso a la información, por actualizarse cualquiera de los supuestos de reserva previstos, corresponderá a los sujetos obligados</a:t>
            </a:r>
          </a:p>
          <a:p>
            <a:pPr algn="just"/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553974" y="1196752"/>
            <a:ext cx="8083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Ley de Transparencia y Acceso a la Información Pública del Estado de San Luis Potosí</a:t>
            </a:r>
            <a:r>
              <a:rPr lang="es-MX" b="1" dirty="0" smtClean="0">
                <a:solidFill>
                  <a:schemeClr val="bg1"/>
                </a:solidFill>
              </a:rPr>
              <a:t>.</a:t>
            </a:r>
            <a:endParaRPr lang="es-MX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5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7F20770-6346-47D8-B426-67E40FDDBD7C}" type="slidenum">
              <a:rPr lang="es-ES" altLang="es-MX" sz="1200" smtClean="0">
                <a:latin typeface="Arial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s-ES" altLang="es-MX" sz="1200" dirty="0">
              <a:latin typeface="Arial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93014" y="1927671"/>
            <a:ext cx="8083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es-MX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MX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endParaRPr lang="es-ES" alt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84992" y="2226344"/>
            <a:ext cx="86211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ARTÍCULO 120. </a:t>
            </a:r>
            <a:r>
              <a:rPr lang="es-MX" sz="2400" dirty="0"/>
              <a:t>La clasificación de la información se llevará </a:t>
            </a:r>
            <a:r>
              <a:rPr lang="es-MX" sz="2400" dirty="0" smtClean="0"/>
              <a:t>a cabo </a:t>
            </a:r>
            <a:r>
              <a:rPr lang="es-MX" sz="2400" dirty="0"/>
              <a:t>en el momento en que</a:t>
            </a:r>
            <a:r>
              <a:rPr lang="es-MX" sz="2400" dirty="0" smtClean="0"/>
              <a:t>: </a:t>
            </a:r>
          </a:p>
          <a:p>
            <a:pPr algn="just"/>
            <a:r>
              <a:rPr lang="es-MX" sz="2400" b="1" dirty="0" smtClean="0"/>
              <a:t>I</a:t>
            </a:r>
            <a:r>
              <a:rPr lang="es-MX" sz="2400" b="1" dirty="0"/>
              <a:t>. </a:t>
            </a:r>
            <a:r>
              <a:rPr lang="es-MX" sz="2400" dirty="0"/>
              <a:t>Se reciba una solicitud de acceso a la información;</a:t>
            </a:r>
          </a:p>
          <a:p>
            <a:pPr algn="just"/>
            <a:r>
              <a:rPr lang="es-MX" sz="2400" b="1" dirty="0"/>
              <a:t>II. </a:t>
            </a:r>
            <a:r>
              <a:rPr lang="es-MX" sz="2400" dirty="0"/>
              <a:t>Se determine mediante resolución de </a:t>
            </a:r>
            <a:r>
              <a:rPr lang="es-MX" sz="2400" dirty="0" smtClean="0"/>
              <a:t>autoridad competente</a:t>
            </a:r>
            <a:r>
              <a:rPr lang="es-MX" sz="2400" dirty="0"/>
              <a:t>, </a:t>
            </a:r>
            <a:r>
              <a:rPr lang="es-MX" sz="2400" dirty="0" smtClean="0"/>
              <a:t>o </a:t>
            </a:r>
          </a:p>
          <a:p>
            <a:pPr algn="just"/>
            <a:r>
              <a:rPr lang="es-MX" sz="2400" b="1" dirty="0" smtClean="0"/>
              <a:t>III</a:t>
            </a:r>
            <a:r>
              <a:rPr lang="es-MX" sz="2400" b="1" dirty="0"/>
              <a:t>. </a:t>
            </a:r>
            <a:r>
              <a:rPr lang="es-MX" sz="2400" dirty="0"/>
              <a:t>Se generen versiones públicas para dar cumplimiento </a:t>
            </a:r>
            <a:r>
              <a:rPr lang="es-MX" sz="2400" dirty="0" smtClean="0"/>
              <a:t>a las </a:t>
            </a:r>
            <a:r>
              <a:rPr lang="es-MX" sz="2400" dirty="0"/>
              <a:t>obligaciones de transparencia previstas en esta Ley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b="1" dirty="0"/>
              <a:t>ARTÍCULO 121</a:t>
            </a:r>
            <a:r>
              <a:rPr lang="es-MX" sz="2400" dirty="0"/>
              <a:t>. Los Documentos clasificados parcial </a:t>
            </a:r>
            <a:r>
              <a:rPr lang="es-MX" sz="2400" dirty="0" smtClean="0"/>
              <a:t>o totalmente </a:t>
            </a:r>
            <a:r>
              <a:rPr lang="es-MX" sz="2400" dirty="0"/>
              <a:t>deberán llevar una leyenda que indique tal carácter</a:t>
            </a:r>
            <a:r>
              <a:rPr lang="es-MX" sz="2400" dirty="0" smtClean="0"/>
              <a:t>, la </a:t>
            </a:r>
            <a:r>
              <a:rPr lang="es-MX" sz="2400" dirty="0"/>
              <a:t>fecha de la clasificación, el fundamento legal y, en su caso</a:t>
            </a:r>
            <a:r>
              <a:rPr lang="es-MX" sz="2400" dirty="0" smtClean="0"/>
              <a:t>, el </a:t>
            </a:r>
            <a:r>
              <a:rPr lang="es-MX" sz="2400" dirty="0"/>
              <a:t>periodo de </a:t>
            </a:r>
            <a:r>
              <a:rPr lang="es-MX" sz="2400" dirty="0" smtClean="0"/>
              <a:t>reserva.</a:t>
            </a:r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284992" y="1325855"/>
            <a:ext cx="8621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Ley de Transparencia y Acceso a la Información Pública del Estado</a:t>
            </a:r>
          </a:p>
          <a:p>
            <a:pPr algn="ctr"/>
            <a:r>
              <a:rPr lang="es-MX" sz="2400" b="1" dirty="0" smtClean="0"/>
              <a:t>de San Luis Potosí</a:t>
            </a:r>
            <a:r>
              <a:rPr lang="es-MX" sz="2400" b="1" dirty="0" smtClean="0">
                <a:solidFill>
                  <a:schemeClr val="bg1"/>
                </a:solidFill>
              </a:rPr>
              <a:t>.</a:t>
            </a:r>
            <a:endParaRPr lang="es-MX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9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ítul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91822" cy="1139825"/>
          </a:xfrm>
        </p:spPr>
        <p:txBody>
          <a:bodyPr>
            <a:normAutofit/>
          </a:bodyPr>
          <a:lstStyle/>
          <a:p>
            <a:pPr algn="ctr"/>
            <a:r>
              <a:rPr lang="es-MX" altLang="es-MX" sz="2800" b="1" dirty="0" smtClean="0"/>
              <a:t>Titulo </a:t>
            </a:r>
            <a:r>
              <a:rPr lang="es-MX" altLang="es-MX" sz="2800" b="1" dirty="0" smtClean="0"/>
              <a:t>Séptimo  </a:t>
            </a:r>
            <a:r>
              <a:rPr lang="es-MX" altLang="es-MX" sz="2800" b="1" dirty="0" smtClean="0"/>
              <a:t>Ley de Archivos del Estado. </a:t>
            </a:r>
            <a:r>
              <a:rPr lang="es-MX" altLang="es-MX" sz="2800" b="1" dirty="0" smtClean="0"/>
              <a:t>Sanciones </a:t>
            </a:r>
            <a:endParaRPr lang="es-MX" altLang="es-MX" sz="2800" b="1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3038" y="1550417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es-MX" sz="2000" dirty="0" smtClean="0"/>
          </a:p>
          <a:p>
            <a:pPr algn="just">
              <a:defRPr/>
            </a:pPr>
            <a:r>
              <a:rPr lang="es-MX" sz="2000" dirty="0" smtClean="0"/>
              <a:t>I</a:t>
            </a:r>
            <a:r>
              <a:rPr lang="es-MX" sz="2000" dirty="0"/>
              <a:t>. </a:t>
            </a:r>
            <a:r>
              <a:rPr lang="es-MX" sz="2000" dirty="0" smtClean="0"/>
              <a:t>	Al </a:t>
            </a:r>
            <a:r>
              <a:rPr lang="es-MX" sz="2000" dirty="0"/>
              <a:t>servidor público que incumpla cualquiera de las disposiciones de esta Ley, se le sancionará con cincuenta a </a:t>
            </a:r>
            <a:r>
              <a:rPr lang="es-MX" sz="2000" dirty="0" smtClean="0"/>
              <a:t>quinientos días </a:t>
            </a:r>
            <a:r>
              <a:rPr lang="es-MX" sz="2000" dirty="0"/>
              <a:t>de salario mínimo vigente en el Estado</a:t>
            </a:r>
            <a:r>
              <a:rPr lang="es-MX" sz="2000" dirty="0" smtClean="0"/>
              <a:t>;</a:t>
            </a:r>
            <a:endParaRPr lang="es-MX" sz="2800" dirty="0"/>
          </a:p>
          <a:p>
            <a:pPr algn="just">
              <a:defRPr/>
            </a:pPr>
            <a:r>
              <a:rPr lang="es-MX" sz="2000" dirty="0" smtClean="0"/>
              <a:t>II. Todo </a:t>
            </a:r>
            <a:r>
              <a:rPr lang="es-MX" sz="2000" dirty="0"/>
              <a:t>servidor público que al separarse de su empleo, cargo o comisión, omita la entrega de algún documento y/o registro</a:t>
            </a:r>
            <a:r>
              <a:rPr lang="es-MX" sz="2000" dirty="0" smtClean="0"/>
              <a:t>, será </a:t>
            </a:r>
            <a:r>
              <a:rPr lang="es-MX" sz="2000" dirty="0"/>
              <a:t>sancionado con quinientos a mil días de salario mínimo vigente en el Estado</a:t>
            </a:r>
            <a:r>
              <a:rPr lang="es-MX" sz="2000" dirty="0" smtClean="0"/>
              <a:t>;</a:t>
            </a:r>
            <a:endParaRPr lang="es-MX" sz="2000" dirty="0"/>
          </a:p>
          <a:p>
            <a:pPr algn="just">
              <a:defRPr/>
            </a:pPr>
            <a:r>
              <a:rPr lang="es-MX" altLang="es-MX" sz="2000" dirty="0" smtClean="0"/>
              <a:t>III. Los sujetos obligados que no cuenten con las instalaciones adecuadas para el resguardo de sus archivos administrativos e históricos, serán sancionados con quinientos a mil días de salario mínimo vigente en el Estado;</a:t>
            </a:r>
          </a:p>
        </p:txBody>
      </p:sp>
    </p:spTree>
    <p:extLst>
      <p:ext uri="{BB962C8B-B14F-4D97-AF65-F5344CB8AC3E}">
        <p14:creationId xmlns:p14="http://schemas.microsoft.com/office/powerpoint/2010/main" val="210357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55576" y="1137047"/>
            <a:ext cx="7903790" cy="1139825"/>
          </a:xfrm>
        </p:spPr>
        <p:txBody>
          <a:bodyPr>
            <a:normAutofit/>
          </a:bodyPr>
          <a:lstStyle/>
          <a:p>
            <a:r>
              <a:rPr lang="es-MX" altLang="es-MX" sz="2800" b="1" dirty="0" smtClean="0"/>
              <a:t>Titulo </a:t>
            </a:r>
            <a:r>
              <a:rPr lang="es-MX" altLang="es-MX" sz="2800" b="1" dirty="0" smtClean="0"/>
              <a:t>Séptimo  </a:t>
            </a:r>
            <a:r>
              <a:rPr lang="es-MX" altLang="es-MX" sz="2800" b="1" dirty="0" smtClean="0"/>
              <a:t>Ley de Archivos del Estado. </a:t>
            </a:r>
            <a:r>
              <a:rPr lang="es-MX" altLang="es-MX" sz="2800" b="1" dirty="0" smtClean="0"/>
              <a:t>Sanciones </a:t>
            </a:r>
            <a:endParaRPr lang="es-MX" altLang="es-MX" sz="2800" b="1" dirty="0" smtClean="0"/>
          </a:p>
        </p:txBody>
      </p:sp>
      <p:sp>
        <p:nvSpPr>
          <p:cNvPr id="29698" name="Marcador de contenido 2"/>
          <p:cNvSpPr>
            <a:spLocks noGrp="1"/>
          </p:cNvSpPr>
          <p:nvPr>
            <p:ph idx="1"/>
          </p:nvPr>
        </p:nvSpPr>
        <p:spPr>
          <a:xfrm>
            <a:off x="628650" y="210199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altLang="es-MX" sz="2000" dirty="0" smtClean="0"/>
              <a:t>IV. El servidor público que maneje documentos o registros históricos, que por dolo o negligencia les causen daño o los mutilen, será sancionado con quinientos a mil quinientos días de salario mínimo vigente en el Estado;</a:t>
            </a:r>
          </a:p>
          <a:p>
            <a:pPr algn="just"/>
            <a:endParaRPr lang="es-MX" altLang="es-MX" sz="2000" dirty="0" smtClean="0"/>
          </a:p>
          <a:p>
            <a:pPr algn="just"/>
            <a:r>
              <a:rPr lang="es-MX" altLang="es-MX" sz="2000" dirty="0" smtClean="0"/>
              <a:t>V. El servidor público que con dolo o negligencia destruya o extravíe documentos, será sancionado con quinientos a mil días de salario mínimo vigente en el Estado;</a:t>
            </a:r>
          </a:p>
          <a:p>
            <a:pPr algn="just"/>
            <a:endParaRPr lang="es-MX" altLang="es-MX" sz="2000" dirty="0" smtClean="0"/>
          </a:p>
          <a:p>
            <a:pPr algn="just"/>
            <a:r>
              <a:rPr lang="es-MX" altLang="es-MX" sz="2000" dirty="0" smtClean="0"/>
              <a:t>VI. Quien intervenga en la restauración de documentos históricos, sean servidores públicos o particulares, que valiéndose de esta actividad altere la información contenida en los mismos para beneficio o perjuicio propio o de un tercero, será sancionado con quinientos a mil días de salario mínimo vigente en el Estado;</a:t>
            </a:r>
          </a:p>
        </p:txBody>
      </p:sp>
    </p:spTree>
    <p:extLst>
      <p:ext uri="{BB962C8B-B14F-4D97-AF65-F5344CB8AC3E}">
        <p14:creationId xmlns:p14="http://schemas.microsoft.com/office/powerpoint/2010/main" val="6463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Transparenc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SSSL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SSTransparencia</Template>
  <TotalTime>6</TotalTime>
  <Words>1225</Words>
  <Application>Microsoft Office PowerPoint</Application>
  <PresentationFormat>Presentación en pantalla (4:3)</PresentationFormat>
  <Paragraphs>87</Paragraphs>
  <Slides>12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SSTransparencia</vt:lpstr>
      <vt:lpstr>1_Tema de Office</vt:lpstr>
      <vt:lpstr>2_Tema de Office</vt:lpstr>
      <vt:lpstr>1_SSSLP</vt:lpstr>
      <vt:lpstr>3_Tema de Office</vt:lpstr>
      <vt:lpstr>4_Tema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Titulo Séptimo  Ley de Archivos del Estado. Sanciones </vt:lpstr>
      <vt:lpstr>Titulo Séptimo  Ley de Archivos del Estado. Sanciones </vt:lpstr>
      <vt:lpstr>Titulo Séptimo  Ley de Archivos del Estado.  Sanciones </vt:lpstr>
      <vt:lpstr>Titulo Séptimo  Ley de Archivos del Estado.  Sanciones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Transparencia</dc:creator>
  <cp:lastModifiedBy>Transparencia</cp:lastModifiedBy>
  <cp:revision>1</cp:revision>
  <dcterms:created xsi:type="dcterms:W3CDTF">2019-07-22T20:54:37Z</dcterms:created>
  <dcterms:modified xsi:type="dcterms:W3CDTF">2019-07-22T21:00:51Z</dcterms:modified>
</cp:coreProperties>
</file>